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2" r:id="rId3"/>
    <p:sldId id="258" r:id="rId4"/>
    <p:sldId id="263" r:id="rId5"/>
    <p:sldId id="268" r:id="rId6"/>
    <p:sldId id="269" r:id="rId7"/>
    <p:sldId id="270" r:id="rId8"/>
    <p:sldId id="275" r:id="rId9"/>
    <p:sldId id="276"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6DA297"/>
    <a:srgbClr val="528E88"/>
    <a:srgbClr val="52DEC7"/>
    <a:srgbClr val="E6E600"/>
    <a:srgbClr val="CFCF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32" autoAdjust="0"/>
    <p:restoredTop sz="94660"/>
  </p:normalViewPr>
  <p:slideViewPr>
    <p:cSldViewPr snapToGrid="0">
      <p:cViewPr varScale="1">
        <p:scale>
          <a:sx n="83" d="100"/>
          <a:sy n="83" d="100"/>
        </p:scale>
        <p:origin x="6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jpeg>
</file>

<file path=ppt/media/image2.gif>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7FAE8B-D463-443D-9CD2-2A200F75069E}" type="datetimeFigureOut">
              <a:rPr lang="en-US" smtClean="0"/>
              <a:t>4/30/2017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63C6D2-6478-46C8-AC2C-42AE8AB7FD3D}" type="slidenum">
              <a:rPr lang="en-US" smtClean="0"/>
              <a:t>‹#›</a:t>
            </a:fld>
            <a:endParaRPr lang="en-US"/>
          </a:p>
        </p:txBody>
      </p:sp>
    </p:spTree>
    <p:extLst>
      <p:ext uri="{BB962C8B-B14F-4D97-AF65-F5344CB8AC3E}">
        <p14:creationId xmlns:p14="http://schemas.microsoft.com/office/powerpoint/2010/main" val="2915249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63C6D2-6478-46C8-AC2C-42AE8AB7FD3D}" type="slidenum">
              <a:rPr lang="en-US" smtClean="0"/>
              <a:t>1</a:t>
            </a:fld>
            <a:endParaRPr lang="en-US"/>
          </a:p>
        </p:txBody>
      </p:sp>
    </p:spTree>
    <p:extLst>
      <p:ext uri="{BB962C8B-B14F-4D97-AF65-F5344CB8AC3E}">
        <p14:creationId xmlns:p14="http://schemas.microsoft.com/office/powerpoint/2010/main" val="2368661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EABCD3-5DC0-45D6-933C-454283680579}"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956417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EABCD3-5DC0-45D6-933C-454283680579}"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4055508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EABCD3-5DC0-45D6-933C-454283680579}"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3227153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EABCD3-5DC0-45D6-933C-454283680579}"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838024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EABCD3-5DC0-45D6-933C-454283680579}" type="datetimeFigureOut">
              <a:rPr lang="en-US" smtClean="0"/>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4250610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3EABCD3-5DC0-45D6-933C-454283680579}"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166203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3EABCD3-5DC0-45D6-933C-454283680579}" type="datetimeFigureOut">
              <a:rPr lang="en-US" smtClean="0"/>
              <a:t>4/30/2017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88126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EABCD3-5DC0-45D6-933C-454283680579}" type="datetimeFigureOut">
              <a:rPr lang="en-US" smtClean="0"/>
              <a:t>4/30/2017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2753139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EABCD3-5DC0-45D6-933C-454283680579}" type="datetimeFigureOut">
              <a:rPr lang="en-US" smtClean="0"/>
              <a:t>4/30/2017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3944579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EABCD3-5DC0-45D6-933C-454283680579}"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3538786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EABCD3-5DC0-45D6-933C-454283680579}" type="datetimeFigureOut">
              <a:rPr lang="en-US" smtClean="0"/>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45476C-F805-4FB3-999B-EEE002EB98AE}" type="slidenum">
              <a:rPr lang="en-US" smtClean="0"/>
              <a:t>‹#›</a:t>
            </a:fld>
            <a:endParaRPr lang="en-US"/>
          </a:p>
        </p:txBody>
      </p:sp>
    </p:spTree>
    <p:extLst>
      <p:ext uri="{BB962C8B-B14F-4D97-AF65-F5344CB8AC3E}">
        <p14:creationId xmlns:p14="http://schemas.microsoft.com/office/powerpoint/2010/main" val="3625707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3000" b="-3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EABCD3-5DC0-45D6-933C-454283680579}" type="datetimeFigureOut">
              <a:rPr lang="en-US" smtClean="0"/>
              <a:t>4/30/2017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45476C-F805-4FB3-999B-EEE002EB98AE}" type="slidenum">
              <a:rPr lang="en-US" smtClean="0"/>
              <a:t>‹#›</a:t>
            </a:fld>
            <a:endParaRPr lang="en-US"/>
          </a:p>
        </p:txBody>
      </p:sp>
    </p:spTree>
    <p:extLst>
      <p:ext uri="{BB962C8B-B14F-4D97-AF65-F5344CB8AC3E}">
        <p14:creationId xmlns:p14="http://schemas.microsoft.com/office/powerpoint/2010/main" val="3442223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06"/>
            <a:ext cx="12191999" cy="6859405"/>
          </a:xfrm>
          <a:prstGeom prst="rect">
            <a:avLst/>
          </a:prstGeom>
        </p:spPr>
      </p:pic>
      <p:sp>
        <p:nvSpPr>
          <p:cNvPr id="5" name="Rectangle 4"/>
          <p:cNvSpPr/>
          <p:nvPr/>
        </p:nvSpPr>
        <p:spPr>
          <a:xfrm>
            <a:off x="0" y="-1406"/>
            <a:ext cx="12277344" cy="6858000"/>
          </a:xfrm>
          <a:prstGeom prst="rect">
            <a:avLst/>
          </a:prstGeom>
          <a:solidFill>
            <a:schemeClr val="tx2">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aseline="30000" dirty="0">
              <a:solidFill>
                <a:schemeClr val="bg1"/>
              </a:solidFill>
              <a:latin typeface="Gill Sans MT" panose="020B0502020104020203" pitchFamily="34" charset="0"/>
              <a:cs typeface="Arial" panose="020B0604020202020204" pitchFamily="34" charset="0"/>
            </a:endParaRPr>
          </a:p>
        </p:txBody>
      </p:sp>
      <p:sp>
        <p:nvSpPr>
          <p:cNvPr id="6" name="TextBox 5"/>
          <p:cNvSpPr txBox="1"/>
          <p:nvPr/>
        </p:nvSpPr>
        <p:spPr>
          <a:xfrm>
            <a:off x="358354" y="1382931"/>
            <a:ext cx="11015472" cy="3046988"/>
          </a:xfrm>
          <a:prstGeom prst="rect">
            <a:avLst/>
          </a:prstGeom>
          <a:noFill/>
        </p:spPr>
        <p:txBody>
          <a:bodyPr wrap="square" rtlCol="0">
            <a:spAutoFit/>
          </a:bodyPr>
          <a:lstStyle/>
          <a:p>
            <a:pPr algn="ctr"/>
            <a:r>
              <a:rPr lang="en-US" sz="9600" dirty="0" smtClean="0">
                <a:solidFill>
                  <a:schemeClr val="bg1"/>
                </a:solidFill>
                <a:latin typeface="Gill Sans MT" panose="020B0502020104020203" pitchFamily="34" charset="0"/>
                <a:cs typeface="Arial" panose="020B0604020202020204" pitchFamily="34" charset="0"/>
              </a:rPr>
              <a:t>ICE IS </a:t>
            </a:r>
          </a:p>
          <a:p>
            <a:pPr algn="ctr"/>
            <a:endParaRPr lang="en-US" sz="9600" dirty="0">
              <a:solidFill>
                <a:schemeClr val="bg1"/>
              </a:solidFill>
              <a:latin typeface="Gill Sans MT" panose="020B0502020104020203" pitchFamily="34" charset="0"/>
              <a:cs typeface="Arial" panose="020B0604020202020204" pitchFamily="34" charset="0"/>
            </a:endParaRPr>
          </a:p>
        </p:txBody>
      </p:sp>
      <p:pic>
        <p:nvPicPr>
          <p:cNvPr id="7" name="Picture 6"/>
          <p:cNvPicPr>
            <a:picLocks noChangeAspect="1"/>
          </p:cNvPicPr>
          <p:nvPr/>
        </p:nvPicPr>
        <p:blipFill>
          <a:blip r:embed="rId4" cstate="print">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4993955" y="199706"/>
            <a:ext cx="1831355" cy="1373654"/>
          </a:xfrm>
          <a:prstGeom prst="rect">
            <a:avLst/>
          </a:prstGeom>
        </p:spPr>
      </p:pic>
      <p:cxnSp>
        <p:nvCxnSpPr>
          <p:cNvPr id="9" name="Straight Connector 8"/>
          <p:cNvCxnSpPr/>
          <p:nvPr/>
        </p:nvCxnSpPr>
        <p:spPr>
          <a:xfrm>
            <a:off x="4876800" y="6827520"/>
            <a:ext cx="231648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94930" y="3969818"/>
            <a:ext cx="11015472" cy="830997"/>
          </a:xfrm>
          <a:prstGeom prst="rect">
            <a:avLst/>
          </a:prstGeom>
          <a:noFill/>
        </p:spPr>
        <p:txBody>
          <a:bodyPr wrap="square" rtlCol="0">
            <a:spAutoFit/>
          </a:bodyPr>
          <a:lstStyle/>
          <a:p>
            <a:pPr algn="ctr"/>
            <a:r>
              <a:rPr lang="en-US" sz="4800" dirty="0" smtClean="0">
                <a:solidFill>
                  <a:schemeClr val="bg1"/>
                </a:solidFill>
                <a:latin typeface="Gill Sans MT" panose="020B0502020104020203" pitchFamily="34" charset="0"/>
                <a:cs typeface="Arial" panose="020B0604020202020204" pitchFamily="34" charset="0"/>
              </a:rPr>
              <a:t>Minus273 </a:t>
            </a:r>
            <a:endParaRPr lang="en-US" sz="4800" baseline="30000" dirty="0">
              <a:solidFill>
                <a:schemeClr val="bg1"/>
              </a:solidFill>
              <a:latin typeface="Gill Sans MT" panose="020B0502020104020203" pitchFamily="34" charset="0"/>
              <a:cs typeface="Arial" panose="020B0604020202020204" pitchFamily="34" charset="0"/>
            </a:endParaRPr>
          </a:p>
        </p:txBody>
      </p:sp>
      <p:sp>
        <p:nvSpPr>
          <p:cNvPr id="20" name="Rectangle 19"/>
          <p:cNvSpPr/>
          <p:nvPr/>
        </p:nvSpPr>
        <p:spPr>
          <a:xfrm>
            <a:off x="3216871" y="2622829"/>
            <a:ext cx="5298438" cy="1569660"/>
          </a:xfrm>
          <a:prstGeom prst="rect">
            <a:avLst/>
          </a:prstGeom>
        </p:spPr>
        <p:txBody>
          <a:bodyPr wrap="none">
            <a:spAutoFit/>
          </a:bodyPr>
          <a:lstStyle/>
          <a:p>
            <a:r>
              <a:rPr lang="en-US" sz="9600" dirty="0">
                <a:solidFill>
                  <a:schemeClr val="bg1"/>
                </a:solidFill>
                <a:latin typeface="Gill Sans MT" panose="020B0502020104020203" pitchFamily="34" charset="0"/>
                <a:cs typeface="Arial" panose="020B0604020202020204" pitchFamily="34" charset="0"/>
              </a:rPr>
              <a:t>CALLING</a:t>
            </a:r>
          </a:p>
        </p:txBody>
      </p:sp>
      <p:sp>
        <p:nvSpPr>
          <p:cNvPr id="21" name="Rectangle 20"/>
          <p:cNvSpPr/>
          <p:nvPr/>
        </p:nvSpPr>
        <p:spPr>
          <a:xfrm>
            <a:off x="7006910" y="4108950"/>
            <a:ext cx="285656" cy="297517"/>
          </a:xfrm>
          <a:prstGeom prst="rect">
            <a:avLst/>
          </a:prstGeom>
        </p:spPr>
        <p:txBody>
          <a:bodyPr wrap="none">
            <a:spAutoFit/>
          </a:bodyPr>
          <a:lstStyle/>
          <a:p>
            <a:pPr algn="ctr"/>
            <a:r>
              <a:rPr lang="en-US" sz="2000" b="1" baseline="30000" dirty="0" smtClean="0">
                <a:solidFill>
                  <a:schemeClr val="bg1"/>
                </a:solidFill>
                <a:latin typeface="Gill Sans MT" panose="020B0502020104020203" pitchFamily="34" charset="0"/>
                <a:cs typeface="Arial" panose="020B0604020202020204" pitchFamily="34" charset="0"/>
              </a:rPr>
              <a:t>o</a:t>
            </a:r>
            <a:endParaRPr lang="en-US" sz="3600" b="1" baseline="30000" dirty="0">
              <a:solidFill>
                <a:schemeClr val="bg1"/>
              </a:solidFill>
              <a:latin typeface="Gill Sans MT" panose="020B0502020104020203" pitchFamily="34" charset="0"/>
              <a:cs typeface="Arial" panose="020B0604020202020204" pitchFamily="34" charset="0"/>
            </a:endParaRPr>
          </a:p>
        </p:txBody>
      </p:sp>
    </p:spTree>
    <p:extLst>
      <p:ext uri="{BB962C8B-B14F-4D97-AF65-F5344CB8AC3E}">
        <p14:creationId xmlns:p14="http://schemas.microsoft.com/office/powerpoint/2010/main" val="40059921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564243" y="2766218"/>
            <a:ext cx="1106351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1500" dirty="0" smtClean="0">
                <a:solidFill>
                  <a:schemeClr val="bg1"/>
                </a:solidFill>
                <a:latin typeface="Gill Sans MT" panose="020B0502020104020203" pitchFamily="34" charset="0"/>
              </a:rPr>
              <a:t>Thanks </a:t>
            </a:r>
            <a:endParaRPr lang="en-US" sz="11500" dirty="0">
              <a:solidFill>
                <a:schemeClr val="bg1"/>
              </a:solidFill>
              <a:latin typeface="Gill Sans MT" panose="020B0502020104020203" pitchFamily="34" charset="0"/>
            </a:endParaRPr>
          </a:p>
        </p:txBody>
      </p:sp>
      <p:pic>
        <p:nvPicPr>
          <p:cNvPr id="6" name="Picture 5"/>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27241606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8000" b="-38000"/>
          </a:stretch>
        </a:blipFill>
        <a:effectLst/>
      </p:bgPr>
    </p:bg>
    <p:spTree>
      <p:nvGrpSpPr>
        <p:cNvPr id="1" name=""/>
        <p:cNvGrpSpPr/>
        <p:nvPr/>
      </p:nvGrpSpPr>
      <p:grpSpPr>
        <a:xfrm>
          <a:off x="0" y="0"/>
          <a:ext cx="0" cy="0"/>
          <a:chOff x="0" y="0"/>
          <a:chExt cx="0" cy="0"/>
        </a:xfrm>
      </p:grpSpPr>
      <p:sp>
        <p:nvSpPr>
          <p:cNvPr id="4" name="Rectangle 3"/>
          <p:cNvSpPr/>
          <p:nvPr/>
        </p:nvSpPr>
        <p:spPr>
          <a:xfrm>
            <a:off x="-85344" y="0"/>
            <a:ext cx="12277344" cy="6858000"/>
          </a:xfrm>
          <a:prstGeom prst="rect">
            <a:avLst/>
          </a:prstGeom>
          <a:solidFill>
            <a:schemeClr val="accent1">
              <a:lumMod val="75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aseline="30000" dirty="0">
              <a:solidFill>
                <a:schemeClr val="bg1"/>
              </a:solidFill>
              <a:latin typeface="Gill Sans MT" panose="020B0502020104020203" pitchFamily="34" charset="0"/>
              <a:cs typeface="Arial" panose="020B0604020202020204" pitchFamily="34" charset="0"/>
            </a:endParaRPr>
          </a:p>
        </p:txBody>
      </p:sp>
      <p:sp>
        <p:nvSpPr>
          <p:cNvPr id="2" name="Title 1"/>
          <p:cNvSpPr>
            <a:spLocks noGrp="1"/>
          </p:cNvSpPr>
          <p:nvPr>
            <p:ph type="title"/>
          </p:nvPr>
        </p:nvSpPr>
        <p:spPr>
          <a:xfrm>
            <a:off x="880872" y="3730117"/>
            <a:ext cx="10515600" cy="1325563"/>
          </a:xfrm>
        </p:spPr>
        <p:txBody>
          <a:bodyPr>
            <a:normAutofit fontScale="90000"/>
          </a:bodyPr>
          <a:lstStyle/>
          <a:p>
            <a:pPr algn="ctr"/>
            <a:r>
              <a:rPr lang="en-US" sz="9600" dirty="0">
                <a:solidFill>
                  <a:schemeClr val="bg1"/>
                </a:solidFill>
                <a:latin typeface="Gill Sans MT" panose="020B0502020104020203" pitchFamily="34" charset="0"/>
                <a:ea typeface="+mn-ea"/>
                <a:cs typeface="Arial" panose="020B0604020202020204" pitchFamily="34" charset="0"/>
              </a:rPr>
              <a:t>The</a:t>
            </a:r>
            <a:r>
              <a:rPr lang="en-US" dirty="0" smtClean="0">
                <a:solidFill>
                  <a:schemeClr val="bg1"/>
                </a:solidFill>
              </a:rPr>
              <a:t> </a:t>
            </a:r>
            <a:r>
              <a:rPr lang="en-US" sz="9600" dirty="0">
                <a:solidFill>
                  <a:schemeClr val="bg1"/>
                </a:solidFill>
                <a:latin typeface="Gill Sans MT" panose="020B0502020104020203" pitchFamily="34" charset="0"/>
                <a:ea typeface="+mn-ea"/>
                <a:cs typeface="Arial" panose="020B0604020202020204" pitchFamily="34" charset="0"/>
              </a:rPr>
              <a:t>Puzzle</a:t>
            </a:r>
            <a:r>
              <a:rPr lang="en-US" dirty="0" smtClean="0">
                <a:solidFill>
                  <a:schemeClr val="bg1"/>
                </a:solidFill>
              </a:rPr>
              <a:t> </a:t>
            </a:r>
            <a:r>
              <a:rPr lang="en-US" sz="9600" dirty="0">
                <a:solidFill>
                  <a:schemeClr val="bg1"/>
                </a:solidFill>
                <a:latin typeface="Gill Sans MT" panose="020B0502020104020203" pitchFamily="34" charset="0"/>
                <a:ea typeface="+mn-ea"/>
                <a:cs typeface="Arial" panose="020B0604020202020204" pitchFamily="34" charset="0"/>
              </a:rPr>
              <a:t>Blocks</a:t>
            </a:r>
          </a:p>
        </p:txBody>
      </p:sp>
      <p:pic>
        <p:nvPicPr>
          <p:cNvPr id="6" name="Picture 5"/>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42087284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997687" y="5962175"/>
            <a:ext cx="1194314" cy="895825"/>
          </a:xfrm>
          <a:prstGeom prst="rect">
            <a:avLst/>
          </a:prstGeom>
        </p:spPr>
      </p:pic>
      <p:sp>
        <p:nvSpPr>
          <p:cNvPr id="2" name="Title 1"/>
          <p:cNvSpPr>
            <a:spLocks noGrp="1"/>
          </p:cNvSpPr>
          <p:nvPr>
            <p:ph type="title"/>
          </p:nvPr>
        </p:nvSpPr>
        <p:spPr/>
        <p:txBody>
          <a:bodyPr>
            <a:normAutofit/>
          </a:bodyPr>
          <a:lstStyle/>
          <a:p>
            <a:r>
              <a:rPr lang="en-US" sz="6000" dirty="0" smtClean="0">
                <a:solidFill>
                  <a:schemeClr val="bg1"/>
                </a:solidFill>
                <a:latin typeface="Gill Sans MT" panose="020B0502020104020203" pitchFamily="34" charset="0"/>
              </a:rPr>
              <a:t>Agenda</a:t>
            </a:r>
            <a:endParaRPr lang="en-US" sz="6000" dirty="0">
              <a:solidFill>
                <a:schemeClr val="bg1"/>
              </a:solidFill>
              <a:latin typeface="Gill Sans MT" panose="020B0502020104020203" pitchFamily="34" charset="0"/>
            </a:endParaRPr>
          </a:p>
        </p:txBody>
      </p:sp>
      <p:sp>
        <p:nvSpPr>
          <p:cNvPr id="3" name="Content Placeholder 2"/>
          <p:cNvSpPr>
            <a:spLocks noGrp="1"/>
          </p:cNvSpPr>
          <p:nvPr>
            <p:ph idx="1"/>
          </p:nvPr>
        </p:nvSpPr>
        <p:spPr/>
        <p:txBody>
          <a:bodyPr>
            <a:normAutofit/>
          </a:bodyPr>
          <a:lstStyle/>
          <a:p>
            <a:r>
              <a:rPr lang="en-US" sz="3200" dirty="0" smtClean="0">
                <a:solidFill>
                  <a:schemeClr val="bg1"/>
                </a:solidFill>
                <a:latin typeface="Gill Sans MT" panose="020B0502020104020203" pitchFamily="34" charset="0"/>
              </a:rPr>
              <a:t>The Story</a:t>
            </a:r>
          </a:p>
          <a:p>
            <a:r>
              <a:rPr lang="en-US" sz="3200" dirty="0" smtClean="0">
                <a:solidFill>
                  <a:schemeClr val="bg1"/>
                </a:solidFill>
                <a:latin typeface="Gill Sans MT" panose="020B0502020104020203" pitchFamily="34" charset="0"/>
              </a:rPr>
              <a:t>Positioning</a:t>
            </a:r>
          </a:p>
          <a:p>
            <a:r>
              <a:rPr lang="en-US" sz="3200" dirty="0" smtClean="0">
                <a:solidFill>
                  <a:schemeClr val="bg1"/>
                </a:solidFill>
                <a:latin typeface="Gill Sans MT" panose="020B0502020104020203" pitchFamily="34" charset="0"/>
              </a:rPr>
              <a:t>Visualization Platform</a:t>
            </a:r>
          </a:p>
          <a:p>
            <a:r>
              <a:rPr lang="en-US" sz="3200" dirty="0" smtClean="0">
                <a:solidFill>
                  <a:schemeClr val="bg1"/>
                </a:solidFill>
                <a:latin typeface="Gill Sans MT" panose="020B0502020104020203" pitchFamily="34" charset="0"/>
              </a:rPr>
              <a:t>Awareness Portal </a:t>
            </a:r>
          </a:p>
          <a:p>
            <a:r>
              <a:rPr lang="en-US" sz="3200" dirty="0" smtClean="0">
                <a:solidFill>
                  <a:schemeClr val="bg1"/>
                </a:solidFill>
                <a:latin typeface="Gill Sans MT" panose="020B0502020104020203" pitchFamily="34" charset="0"/>
              </a:rPr>
              <a:t>Conclusion</a:t>
            </a:r>
          </a:p>
          <a:p>
            <a:endParaRPr lang="en-US" sz="3200" dirty="0" smtClean="0">
              <a:solidFill>
                <a:schemeClr val="bg1"/>
              </a:solidFill>
              <a:latin typeface="Gill Sans MT" panose="020B0502020104020203" pitchFamily="34" charset="0"/>
            </a:endParaRPr>
          </a:p>
          <a:p>
            <a:endParaRPr lang="en-US" sz="3200" dirty="0" smtClean="0">
              <a:solidFill>
                <a:schemeClr val="bg1"/>
              </a:solidFill>
              <a:latin typeface="Gill Sans MT" panose="020B0502020104020203" pitchFamily="34" charset="0"/>
            </a:endParaRPr>
          </a:p>
        </p:txBody>
      </p:sp>
    </p:spTree>
    <p:extLst>
      <p:ext uri="{BB962C8B-B14F-4D97-AF65-F5344CB8AC3E}">
        <p14:creationId xmlns:p14="http://schemas.microsoft.com/office/powerpoint/2010/main" val="41514344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2716" y="1714952"/>
            <a:ext cx="10515600" cy="1325563"/>
          </a:xfrm>
        </p:spPr>
        <p:txBody>
          <a:bodyPr/>
          <a:lstStyle/>
          <a:p>
            <a:r>
              <a:rPr lang="en-US" dirty="0" smtClean="0">
                <a:solidFill>
                  <a:schemeClr val="bg1"/>
                </a:solidFill>
                <a:latin typeface="Gill Sans MT" panose="020B0502020104020203" pitchFamily="34" charset="0"/>
              </a:rPr>
              <a:t>The </a:t>
            </a:r>
            <a:endParaRPr lang="en-US" dirty="0">
              <a:solidFill>
                <a:schemeClr val="bg1"/>
              </a:solidFill>
              <a:latin typeface="Gill Sans MT" panose="020B0502020104020203" pitchFamily="34" charset="0"/>
            </a:endParaRPr>
          </a:p>
        </p:txBody>
      </p:sp>
      <p:sp>
        <p:nvSpPr>
          <p:cNvPr id="5" name="Title 1"/>
          <p:cNvSpPr txBox="1">
            <a:spLocks/>
          </p:cNvSpPr>
          <p:nvPr/>
        </p:nvSpPr>
        <p:spPr>
          <a:xfrm>
            <a:off x="852716" y="2577531"/>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dirty="0" smtClean="0">
                <a:solidFill>
                  <a:schemeClr val="bg1"/>
                </a:solidFill>
                <a:latin typeface="Gill Sans MT" panose="020B0502020104020203" pitchFamily="34" charset="0"/>
              </a:rPr>
              <a:t>Story</a:t>
            </a:r>
            <a:endParaRPr lang="en-US" sz="9600" dirty="0">
              <a:solidFill>
                <a:schemeClr val="bg1"/>
              </a:solidFill>
              <a:latin typeface="Gill Sans MT" panose="020B0502020104020203" pitchFamily="34" charset="0"/>
            </a:endParaRPr>
          </a:p>
        </p:txBody>
      </p:sp>
      <p:pic>
        <p:nvPicPr>
          <p:cNvPr id="6" name="Picture 5"/>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18647516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838200" y="2577531"/>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dirty="0" smtClean="0">
                <a:solidFill>
                  <a:schemeClr val="bg1"/>
                </a:solidFill>
                <a:latin typeface="Gill Sans MT" panose="020B0502020104020203" pitchFamily="34" charset="0"/>
              </a:rPr>
              <a:t>Positioning</a:t>
            </a:r>
            <a:endParaRPr lang="en-US" sz="9600" dirty="0">
              <a:solidFill>
                <a:schemeClr val="bg1"/>
              </a:solidFill>
              <a:latin typeface="Gill Sans MT" panose="020B0502020104020203" pitchFamily="34" charset="0"/>
            </a:endParaRPr>
          </a:p>
        </p:txBody>
      </p:sp>
      <p:pic>
        <p:nvPicPr>
          <p:cNvPr id="6" name="Picture 5"/>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26066462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73100" y="1578883"/>
            <a:ext cx="10845800" cy="4351338"/>
          </a:xfrm>
        </p:spPr>
        <p:txBody>
          <a:bodyPr>
            <a:normAutofit/>
          </a:bodyPr>
          <a:lstStyle/>
          <a:p>
            <a:pPr marL="0" indent="0" algn="just">
              <a:buNone/>
            </a:pPr>
            <a:r>
              <a:rPr lang="en-US" sz="3600" dirty="0" smtClean="0">
                <a:solidFill>
                  <a:schemeClr val="bg1"/>
                </a:solidFill>
              </a:rPr>
              <a:t>Minus273</a:t>
            </a:r>
            <a:r>
              <a:rPr lang="en-US" sz="3600" baseline="30000" dirty="0" smtClean="0">
                <a:solidFill>
                  <a:schemeClr val="bg1"/>
                </a:solidFill>
              </a:rPr>
              <a:t>o</a:t>
            </a:r>
            <a:r>
              <a:rPr lang="en-US" sz="3600" dirty="0" smtClean="0">
                <a:solidFill>
                  <a:schemeClr val="bg1"/>
                </a:solidFill>
              </a:rPr>
              <a:t> offers a comprehensive yet simple visualization solutions to support research  and help spreading awareness concerning Earth’s ice content. Our solutions are easily accessible, affordable and appealing to various segments to ensure solutions’ sustainability and effectiveness. </a:t>
            </a:r>
            <a:endParaRPr lang="en-US" sz="3600" baseline="30000" dirty="0">
              <a:solidFill>
                <a:schemeClr val="bg1"/>
              </a:solidFill>
            </a:endParaRPr>
          </a:p>
        </p:txBody>
      </p:sp>
      <p:pic>
        <p:nvPicPr>
          <p:cNvPr id="5" name="Picture 4"/>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39890548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547915" y="2846248"/>
            <a:ext cx="1106351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dirty="0" smtClean="0">
                <a:solidFill>
                  <a:schemeClr val="bg1"/>
                </a:solidFill>
                <a:latin typeface="Gill Sans MT" panose="020B0502020104020203" pitchFamily="34" charset="0"/>
              </a:rPr>
              <a:t>Visualization </a:t>
            </a:r>
          </a:p>
          <a:p>
            <a:r>
              <a:rPr lang="en-US" sz="9600" dirty="0" smtClean="0">
                <a:solidFill>
                  <a:schemeClr val="bg1"/>
                </a:solidFill>
                <a:latin typeface="Gill Sans MT" panose="020B0502020104020203" pitchFamily="34" charset="0"/>
              </a:rPr>
              <a:t>Platform</a:t>
            </a:r>
            <a:endParaRPr lang="en-US" sz="9600" dirty="0">
              <a:solidFill>
                <a:schemeClr val="bg1"/>
              </a:solidFill>
              <a:latin typeface="Gill Sans MT" panose="020B0502020104020203" pitchFamily="34" charset="0"/>
            </a:endParaRPr>
          </a:p>
        </p:txBody>
      </p:sp>
      <p:sp>
        <p:nvSpPr>
          <p:cNvPr id="6" name="Title 1"/>
          <p:cNvSpPr>
            <a:spLocks noGrp="1"/>
          </p:cNvSpPr>
          <p:nvPr>
            <p:ph type="title"/>
          </p:nvPr>
        </p:nvSpPr>
        <p:spPr>
          <a:xfrm>
            <a:off x="547915" y="1290953"/>
            <a:ext cx="10515600" cy="1325563"/>
          </a:xfrm>
        </p:spPr>
        <p:txBody>
          <a:bodyPr/>
          <a:lstStyle/>
          <a:p>
            <a:r>
              <a:rPr lang="en-US" dirty="0" smtClean="0">
                <a:solidFill>
                  <a:schemeClr val="bg1"/>
                </a:solidFill>
                <a:latin typeface="Gill Sans MT" panose="020B0502020104020203" pitchFamily="34" charset="0"/>
              </a:rPr>
              <a:t>The </a:t>
            </a:r>
            <a:endParaRPr lang="en-US" dirty="0">
              <a:solidFill>
                <a:schemeClr val="bg1"/>
              </a:solidFill>
              <a:latin typeface="Gill Sans MT" panose="020B0502020104020203" pitchFamily="34" charset="0"/>
            </a:endParaRPr>
          </a:p>
        </p:txBody>
      </p:sp>
      <p:pic>
        <p:nvPicPr>
          <p:cNvPr id="8" name="Picture 7"/>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30426656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838200" y="3110590"/>
            <a:ext cx="1106351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dirty="0" smtClean="0">
                <a:solidFill>
                  <a:schemeClr val="bg1"/>
                </a:solidFill>
                <a:latin typeface="Gill Sans MT" panose="020B0502020104020203" pitchFamily="34" charset="0"/>
              </a:rPr>
              <a:t>Awareness </a:t>
            </a:r>
          </a:p>
          <a:p>
            <a:r>
              <a:rPr lang="en-US" sz="9600" dirty="0" smtClean="0">
                <a:solidFill>
                  <a:schemeClr val="bg1"/>
                </a:solidFill>
                <a:latin typeface="Gill Sans MT" panose="020B0502020104020203" pitchFamily="34" charset="0"/>
              </a:rPr>
              <a:t>Portal</a:t>
            </a:r>
            <a:endParaRPr lang="en-US" sz="9600" dirty="0">
              <a:solidFill>
                <a:schemeClr val="bg1"/>
              </a:solidFill>
              <a:latin typeface="Gill Sans MT" panose="020B0502020104020203" pitchFamily="34" charset="0"/>
            </a:endParaRPr>
          </a:p>
        </p:txBody>
      </p:sp>
      <p:sp>
        <p:nvSpPr>
          <p:cNvPr id="6" name="Title 1"/>
          <p:cNvSpPr>
            <a:spLocks noGrp="1"/>
          </p:cNvSpPr>
          <p:nvPr>
            <p:ph type="title"/>
          </p:nvPr>
        </p:nvSpPr>
        <p:spPr>
          <a:xfrm>
            <a:off x="838200" y="1555295"/>
            <a:ext cx="10515600" cy="1325563"/>
          </a:xfrm>
        </p:spPr>
        <p:txBody>
          <a:bodyPr/>
          <a:lstStyle/>
          <a:p>
            <a:r>
              <a:rPr lang="en-US" dirty="0" smtClean="0">
                <a:solidFill>
                  <a:schemeClr val="bg1"/>
                </a:solidFill>
                <a:latin typeface="Gill Sans MT" panose="020B0502020104020203" pitchFamily="34" charset="0"/>
              </a:rPr>
              <a:t>The </a:t>
            </a:r>
            <a:endParaRPr lang="en-US" dirty="0">
              <a:solidFill>
                <a:schemeClr val="bg1"/>
              </a:solidFill>
              <a:latin typeface="Gill Sans MT" panose="020B0502020104020203" pitchFamily="34" charset="0"/>
            </a:endParaRPr>
          </a:p>
        </p:txBody>
      </p:sp>
      <p:pic>
        <p:nvPicPr>
          <p:cNvPr id="7" name="Picture 6"/>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11519148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chemeClr val="accent1">
              <a:lumMod val="75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5" name="Title 1"/>
          <p:cNvSpPr txBox="1">
            <a:spLocks/>
          </p:cNvSpPr>
          <p:nvPr/>
        </p:nvSpPr>
        <p:spPr>
          <a:xfrm>
            <a:off x="838200" y="2577531"/>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9600" dirty="0">
              <a:solidFill>
                <a:schemeClr val="bg1"/>
              </a:solidFill>
              <a:latin typeface="Gill Sans MT" panose="020B0502020104020203" pitchFamily="34" charset="0"/>
            </a:endParaRPr>
          </a:p>
        </p:txBody>
      </p:sp>
      <p:sp>
        <p:nvSpPr>
          <p:cNvPr id="6" name="Title 1"/>
          <p:cNvSpPr txBox="1">
            <a:spLocks/>
          </p:cNvSpPr>
          <p:nvPr/>
        </p:nvSpPr>
        <p:spPr>
          <a:xfrm>
            <a:off x="838200" y="2766218"/>
            <a:ext cx="1106351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dirty="0" smtClean="0">
                <a:solidFill>
                  <a:schemeClr val="bg1"/>
                </a:solidFill>
                <a:latin typeface="Gill Sans MT" panose="020B0502020104020203" pitchFamily="34" charset="0"/>
              </a:rPr>
              <a:t>What’s Next …</a:t>
            </a:r>
            <a:endParaRPr lang="en-US" sz="9600" dirty="0">
              <a:solidFill>
                <a:schemeClr val="bg1"/>
              </a:solidFill>
              <a:latin typeface="Gill Sans MT" panose="020B0502020104020203" pitchFamily="34" charset="0"/>
            </a:endParaRPr>
          </a:p>
        </p:txBody>
      </p:sp>
      <p:pic>
        <p:nvPicPr>
          <p:cNvPr id="8" name="Picture 7"/>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610983" y="5484346"/>
            <a:ext cx="1831355" cy="1373654"/>
          </a:xfrm>
          <a:prstGeom prst="rect">
            <a:avLst/>
          </a:prstGeom>
        </p:spPr>
      </p:pic>
    </p:spTree>
    <p:extLst>
      <p:ext uri="{BB962C8B-B14F-4D97-AF65-F5344CB8AC3E}">
        <p14:creationId xmlns:p14="http://schemas.microsoft.com/office/powerpoint/2010/main" val="395343080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71</Words>
  <Application>Microsoft Office PowerPoint</Application>
  <PresentationFormat>Widescreen</PresentationFormat>
  <Paragraphs>24</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Century Gothic</vt:lpstr>
      <vt:lpstr>Gill Sans MT</vt:lpstr>
      <vt:lpstr>Office Theme</vt:lpstr>
      <vt:lpstr>PowerPoint Presentation</vt:lpstr>
      <vt:lpstr>The Puzzle Blocks</vt:lpstr>
      <vt:lpstr>Agenda</vt:lpstr>
      <vt:lpstr>The </vt:lpstr>
      <vt:lpstr>PowerPoint Presentation</vt:lpstr>
      <vt:lpstr>PowerPoint Presentation</vt:lpstr>
      <vt:lpstr>The </vt:lpstr>
      <vt:lpstr>The </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Magdi Youssef</dc:creator>
  <cp:lastModifiedBy>Muhammad Magdi Youssef</cp:lastModifiedBy>
  <cp:revision>25</cp:revision>
  <dcterms:created xsi:type="dcterms:W3CDTF">2017-04-30T05:50:47Z</dcterms:created>
  <dcterms:modified xsi:type="dcterms:W3CDTF">2017-04-30T10:51:37Z</dcterms:modified>
</cp:coreProperties>
</file>

<file path=docProps/thumbnail.jpeg>
</file>